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7" r:id="rId2"/>
    <p:sldId id="280" r:id="rId3"/>
    <p:sldId id="257" r:id="rId4"/>
    <p:sldId id="258" r:id="rId5"/>
    <p:sldId id="259" r:id="rId6"/>
    <p:sldId id="260" r:id="rId7"/>
    <p:sldId id="261" r:id="rId8"/>
    <p:sldId id="278" r:id="rId9"/>
    <p:sldId id="279" r:id="rId10"/>
    <p:sldId id="265" r:id="rId11"/>
    <p:sldId id="266" r:id="rId12"/>
    <p:sldId id="267" r:id="rId13"/>
    <p:sldId id="274" r:id="rId14"/>
    <p:sldId id="275" r:id="rId15"/>
    <p:sldId id="269" r:id="rId16"/>
    <p:sldId id="270" r:id="rId17"/>
    <p:sldId id="276" r:id="rId18"/>
    <p:sldId id="272" r:id="rId19"/>
    <p:sldId id="273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cs typeface="Arial" charset="0"/>
              </a:rPr>
              <a:t>Aromatic compounds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276872"/>
            <a:ext cx="7772400" cy="396044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Learning </a:t>
            </a:r>
            <a:r>
              <a:rPr lang="en-US" b="1" dirty="0" smtClean="0">
                <a:solidFill>
                  <a:srgbClr val="FF0000"/>
                </a:solidFill>
              </a:rPr>
              <a:t>objectives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1- Defines of aromatic compounds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2-Naming of aromatic compounds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3-Reaction of aromatic compounds 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7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57"/>
    </mc:Choice>
    <mc:Fallback xmlns="">
      <p:transition spd="slow" advTm="299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Mechanism for the </a:t>
            </a:r>
            <a:r>
              <a:rPr lang="en-US" b="1" dirty="0" err="1" smtClean="0">
                <a:solidFill>
                  <a:srgbClr val="FF0000"/>
                </a:solidFill>
              </a:rPr>
              <a:t>Bromination</a:t>
            </a:r>
            <a:r>
              <a:rPr lang="en-US" b="1" dirty="0" smtClean="0">
                <a:solidFill>
                  <a:srgbClr val="FF0000"/>
                </a:solidFill>
              </a:rPr>
              <a:t> of Benzene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Step 1</a:t>
            </a:r>
            <a:endParaRPr lang="en-US" dirty="0" smtClean="0">
              <a:solidFill>
                <a:srgbClr val="C00000"/>
              </a:solidFill>
            </a:endParaRPr>
          </a:p>
          <a:p>
            <a:pPr lvl="0" algn="l">
              <a:buNone/>
            </a:pPr>
            <a:r>
              <a:rPr lang="en-US" b="1" dirty="0" smtClean="0"/>
              <a:t>Before the </a:t>
            </a:r>
            <a:r>
              <a:rPr lang="en-US" b="1" dirty="0" err="1" smtClean="0"/>
              <a:t>electrophilic</a:t>
            </a:r>
            <a:r>
              <a:rPr lang="en-US" b="1" dirty="0" smtClean="0"/>
              <a:t> aromatic substitution can take place, the </a:t>
            </a:r>
            <a:r>
              <a:rPr lang="en-US" b="1" dirty="0" err="1" smtClean="0"/>
              <a:t>electrophile</a:t>
            </a:r>
            <a:r>
              <a:rPr lang="en-US" b="1" dirty="0" smtClean="0"/>
              <a:t> must be </a:t>
            </a:r>
            <a:r>
              <a:rPr lang="en-US" b="1" dirty="0" err="1" smtClean="0"/>
              <a:t>activated.A</a:t>
            </a:r>
            <a:r>
              <a:rPr lang="en-US" b="1" dirty="0" smtClean="0"/>
              <a:t> strong Lewis acid catalyst, such as FeBr</a:t>
            </a:r>
            <a:r>
              <a:rPr lang="en-US" b="1" baseline="-25000" dirty="0" smtClean="0"/>
              <a:t>3</a:t>
            </a:r>
            <a:r>
              <a:rPr lang="en-US" b="1" dirty="0" smtClean="0"/>
              <a:t>, should be used.</a:t>
            </a:r>
          </a:p>
          <a:p>
            <a:pPr lvl="0"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dirty="0" smtClean="0"/>
              <a:t> </a:t>
            </a:r>
            <a:endParaRPr lang="en-US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89040"/>
            <a:ext cx="7416824" cy="22322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26"/>
    </mc:Choice>
    <mc:Fallback xmlns="">
      <p:transition spd="slow" advTm="78326"/>
    </mc:Fallback>
  </mc:AlternateContent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Step 2</a:t>
            </a:r>
            <a:endParaRPr lang="en-US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b="1" dirty="0" err="1" smtClean="0"/>
              <a:t>Electrophilic</a:t>
            </a:r>
            <a:r>
              <a:rPr lang="en-US" b="1" dirty="0" smtClean="0"/>
              <a:t> attack and formation of the sigma complex.</a:t>
            </a:r>
          </a:p>
          <a:p>
            <a:pPr algn="l">
              <a:buNone/>
            </a:pP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068960"/>
            <a:ext cx="7920880" cy="3024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61"/>
    </mc:Choice>
    <mc:Fallback xmlns="">
      <p:transition spd="slow" advTm="72661"/>
    </mc:Fallback>
  </mc:AlternateContent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Step 3: Loss of a proton to give the products.</a:t>
            </a:r>
          </a:p>
          <a:p>
            <a:pPr algn="l">
              <a:buNone/>
            </a:pP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504946"/>
            <a:ext cx="8208912" cy="3012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29"/>
    </mc:Choice>
    <mc:Fallback xmlns="">
      <p:transition spd="slow" advTm="64429"/>
    </mc:Fallback>
  </mc:AlternateContent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Chlorination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and Iodination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Chlorination is similar to </a:t>
            </a:r>
            <a:r>
              <a:rPr lang="en-US" dirty="0" err="1" smtClean="0"/>
              <a:t>bromination</a:t>
            </a:r>
            <a:r>
              <a:rPr lang="en-US" dirty="0" smtClean="0"/>
              <a:t>.  Use AlCl</a:t>
            </a:r>
            <a:r>
              <a:rPr lang="en-US" baseline="-25000" dirty="0" smtClean="0"/>
              <a:t>3</a:t>
            </a:r>
            <a:r>
              <a:rPr lang="en-US" dirty="0" smtClean="0"/>
              <a:t> as the Lewis acid catalyst.</a:t>
            </a:r>
          </a:p>
          <a:p>
            <a:pPr algn="l">
              <a:buNone/>
            </a:pPr>
            <a:r>
              <a:rPr lang="en-US" dirty="0" smtClean="0"/>
              <a:t>Iodination requires an acidic oxidizing agent, like nitric acid, which oxidizes the iodine to an </a:t>
            </a:r>
            <a:r>
              <a:rPr lang="en-US" dirty="0" err="1" smtClean="0"/>
              <a:t>iodonium</a:t>
            </a:r>
            <a:r>
              <a:rPr lang="en-US" dirty="0" smtClean="0"/>
              <a:t> ion.</a:t>
            </a:r>
          </a:p>
          <a:p>
            <a:pPr algn="l"/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598" y="4509121"/>
            <a:ext cx="8792803" cy="13681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71"/>
    </mc:Choice>
    <mc:Fallback xmlns="">
      <p:transition spd="slow" advTm="70971"/>
    </mc:Fallback>
  </mc:AlternateContent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2-Nitration of Benzene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85860"/>
            <a:ext cx="8229600" cy="496855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17"/>
    </mc:Choice>
    <mc:Fallback xmlns="">
      <p:transition spd="slow" advTm="64217"/>
    </mc:Fallback>
  </mc:AlternateContent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80729"/>
            <a:ext cx="8604448" cy="496855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36"/>
    </mc:Choice>
    <mc:Fallback xmlns="">
      <p:transition spd="slow" advTm="37636"/>
    </mc:Fallback>
  </mc:AlternateContent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Reduction of the Nitro Group:</a:t>
            </a:r>
            <a:endParaRPr lang="en-US" dirty="0" smtClean="0">
              <a:solidFill>
                <a:srgbClr val="C00000"/>
              </a:solidFill>
            </a:endParaRPr>
          </a:p>
          <a:p>
            <a:pPr lvl="0" algn="l">
              <a:buNone/>
            </a:pPr>
            <a:r>
              <a:rPr lang="en-US" b="1" dirty="0" smtClean="0"/>
              <a:t>Treatment with zinc, tin, or iron in dilute acid will reduce the nitro to an amino group.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This is the best method for adding an amino group to the ring.</a:t>
            </a:r>
          </a:p>
          <a:p>
            <a:pPr lvl="0" algn="l">
              <a:buNone/>
            </a:pP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56992"/>
            <a:ext cx="7488832" cy="2880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29"/>
    </mc:Choice>
    <mc:Fallback xmlns="">
      <p:transition spd="slow" advTm="65929"/>
    </mc:Fallback>
  </mc:AlternateContent>
  <p:timing>
    <p:tnLst>
      <p:par>
        <p:cTn id="1" dur="indefinite" restart="never" nodeType="tmRoot"/>
      </p:par>
    </p:tn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Sulfonation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38187"/>
            <a:ext cx="8229600" cy="424998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470"/>
    </mc:Choice>
    <mc:Fallback xmlns="">
      <p:transition spd="slow" advTm="41470"/>
    </mc:Fallback>
  </mc:AlternateContent>
  <p:timing>
    <p:tnLst>
      <p:par>
        <p:cTn id="1" dur="indefinite" restart="never" nodeType="tmRoot"/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6796" y="476250"/>
            <a:ext cx="7790408" cy="564991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99"/>
    </mc:Choice>
    <mc:Fallback xmlns="">
      <p:transition spd="slow" advTm="49199"/>
    </mc:Fallback>
  </mc:AlternateContent>
  <p:timing>
    <p:tnLst>
      <p:par>
        <p:cTn id="1" dur="indefinite" restart="never" nodeType="tmRoot"/>
      </p:par>
    </p:tn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Desulfonation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8" name="عنصر نائب للمحتوى 7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064896" cy="50405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 of Aromatic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Chemical compounds that contain one or more ring with pi electrons delocalized all the way around them . </a:t>
            </a:r>
          </a:p>
          <a:p>
            <a:pPr marL="0" indent="0" algn="l">
              <a:buNone/>
            </a:pPr>
            <a:r>
              <a:rPr lang="en-US" dirty="0" smtClean="0"/>
              <a:t>Six carbon atoms joined to form a hexagonal planar ring .</a:t>
            </a:r>
          </a:p>
          <a:p>
            <a:pPr marL="0" indent="0" algn="l">
              <a:buNone/>
            </a:pPr>
            <a:r>
              <a:rPr lang="en-US" dirty="0" smtClean="0"/>
              <a:t>Each carbon  has four valence electrons one of these is used to form a bond with a hydrogen atom.</a:t>
            </a:r>
          </a:p>
          <a:p>
            <a:pPr marL="0" indent="0" algn="l">
              <a:buNone/>
            </a:pPr>
            <a:r>
              <a:rPr lang="en-US" dirty="0" smtClean="0"/>
              <a:t>Two other electrons are used to form sigma bonds with the carbon atoms on either side  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069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03"/>
    </mc:Choice>
    <mc:Fallback xmlns="">
      <p:transition spd="slow" advTm="65103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Naming of Aromatic Compounds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عنصر نائب للمحتوى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2"/>
            <a:ext cx="8229600" cy="489654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13"/>
    </mc:Choice>
    <mc:Fallback xmlns="">
      <p:transition spd="slow" advTm="49613"/>
    </mc:Fallback>
  </mc:AlternateContent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3357" y="620712"/>
            <a:ext cx="8165107" cy="576061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50"/>
    </mc:Choice>
    <mc:Fallback xmlns="">
      <p:transition spd="slow" advTm="60850"/>
    </mc:Fallback>
  </mc:AlternateContent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algn="l">
              <a:buNone/>
            </a:pPr>
            <a:r>
              <a:rPr lang="en-US" dirty="0" smtClean="0">
                <a:cs typeface="Arial" charset="0"/>
              </a:rPr>
              <a:t>When </a:t>
            </a:r>
            <a:r>
              <a:rPr lang="en-US" dirty="0" smtClean="0">
                <a:solidFill>
                  <a:srgbClr val="CC3300"/>
                </a:solidFill>
                <a:cs typeface="Arial" charset="0"/>
              </a:rPr>
              <a:t>two groups</a:t>
            </a:r>
            <a:r>
              <a:rPr lang="en-US" dirty="0" smtClean="0">
                <a:cs typeface="Arial" charset="0"/>
              </a:rPr>
              <a:t> are attached to benzene, the ring is numbered to give the lower numbers to the substituents. Start numbering from a special name (if we have). </a:t>
            </a:r>
          </a:p>
          <a:p>
            <a:pPr algn="l">
              <a:buClr>
                <a:schemeClr val="bg2"/>
              </a:buClr>
              <a:buFontTx/>
              <a:buChar char="-"/>
            </a:pPr>
            <a:r>
              <a:rPr lang="en-US" dirty="0" smtClean="0">
                <a:cs typeface="Arial" charset="0"/>
              </a:rPr>
              <a:t>If we do not have, number them to get the smallest set of </a:t>
            </a:r>
            <a:r>
              <a:rPr lang="en-US" dirty="0" err="1" smtClean="0">
                <a:cs typeface="Arial" charset="0"/>
              </a:rPr>
              <a:t>numbers.List</a:t>
            </a:r>
            <a:r>
              <a:rPr lang="en-US" dirty="0" smtClean="0">
                <a:cs typeface="Arial" charset="0"/>
              </a:rPr>
              <a:t> them by alphabetical order.</a:t>
            </a:r>
          </a:p>
          <a:p>
            <a:pPr algn="l">
              <a:buClr>
                <a:schemeClr val="bg2"/>
              </a:buClr>
              <a:buFontTx/>
              <a:buChar char="-"/>
            </a:pPr>
            <a:endParaRPr lang="en-US" dirty="0" smtClean="0">
              <a:cs typeface="Arial" charset="0"/>
            </a:endParaRPr>
          </a:p>
          <a:p>
            <a:pPr algn="l">
              <a:buClr>
                <a:schemeClr val="bg2"/>
              </a:buClr>
              <a:buFontTx/>
              <a:buChar char="-"/>
            </a:pPr>
            <a:endParaRPr lang="en-US" dirty="0">
              <a:cs typeface="Arial" charset="0"/>
            </a:endParaRPr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05064"/>
            <a:ext cx="9144000" cy="28529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221"/>
    </mc:Choice>
    <mc:Fallback xmlns="">
      <p:transition spd="slow" advTm="100221"/>
    </mc:Fallback>
  </mc:AlternateContent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if we have </a:t>
            </a:r>
            <a:r>
              <a:rPr lang="en-US" dirty="0" smtClean="0">
                <a:solidFill>
                  <a:srgbClr val="CC3300"/>
                </a:solidFill>
              </a:rPr>
              <a:t>three or more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C3300"/>
                </a:solidFill>
              </a:rPr>
              <a:t>substituents</a:t>
            </a:r>
            <a:r>
              <a:rPr lang="en-US" dirty="0" smtClean="0"/>
              <a:t>:</a:t>
            </a:r>
          </a:p>
          <a:p>
            <a:pPr algn="l">
              <a:buFontTx/>
              <a:buChar char="-"/>
            </a:pPr>
            <a:r>
              <a:rPr lang="en-US" dirty="0" smtClean="0"/>
              <a:t> Start numbering from a special name (if we have).</a:t>
            </a:r>
          </a:p>
          <a:p>
            <a:pPr algn="l">
              <a:buClr>
                <a:schemeClr val="bg2"/>
              </a:buClr>
              <a:buFontTx/>
              <a:buChar char="-"/>
            </a:pPr>
            <a:r>
              <a:rPr lang="en-US" dirty="0" smtClean="0">
                <a:cs typeface="Arial" charset="0"/>
              </a:rPr>
              <a:t> If we do not have, number them to get the smallest set of numbers. List them by alphabetical order.</a:t>
            </a:r>
          </a:p>
          <a:p>
            <a:pPr algn="l">
              <a:buClr>
                <a:schemeClr val="bg2"/>
              </a:buClr>
              <a:buFontTx/>
              <a:buChar char="-"/>
            </a:pP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74331"/>
            <a:ext cx="6984776" cy="3010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70"/>
    </mc:Choice>
    <mc:Fallback xmlns="">
      <p:transition spd="slow" advTm="53770"/>
    </mc:Fallback>
  </mc:AlternateContent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/>
            <a:r>
              <a:rPr lang="fr-FR" dirty="0" err="1" smtClean="0">
                <a:solidFill>
                  <a:srgbClr val="CC3300"/>
                </a:solidFill>
              </a:rPr>
              <a:t>Aryl</a:t>
            </a:r>
            <a:r>
              <a:rPr lang="fr-FR" dirty="0" smtClean="0">
                <a:solidFill>
                  <a:srgbClr val="CC3300"/>
                </a:solidFill>
              </a:rPr>
              <a:t> group: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remove</a:t>
            </a:r>
            <a:r>
              <a:rPr lang="fr-FR" dirty="0" smtClean="0"/>
              <a:t> a H </a:t>
            </a:r>
            <a:r>
              <a:rPr lang="fr-FR" dirty="0" err="1" smtClean="0"/>
              <a:t>atom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arene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CC3300"/>
                </a:solidFill>
              </a:rPr>
              <a:t>(Ar-)</a:t>
            </a:r>
            <a:r>
              <a:rPr lang="fr-FR" dirty="0" smtClean="0"/>
              <a:t>.</a:t>
            </a:r>
          </a:p>
          <a:p>
            <a:pPr algn="l"/>
            <a:endParaRPr lang="fr-FR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7632848" cy="4320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46"/>
    </mc:Choice>
    <mc:Fallback xmlns="">
      <p:transition spd="slow" advTm="63546"/>
    </mc:Fallback>
  </mc:AlternateContent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Reaction of aromatic compounds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00200"/>
            <a:ext cx="8712968" cy="4925144"/>
          </a:xfrm>
        </p:spPr>
      </p:pic>
    </p:spTree>
    <p:extLst>
      <p:ext uri="{BB962C8B-B14F-4D97-AF65-F5344CB8AC3E}">
        <p14:creationId xmlns:p14="http://schemas.microsoft.com/office/powerpoint/2010/main" val="62956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66"/>
    </mc:Choice>
    <mc:Fallback xmlns="">
      <p:transition spd="slow" advTm="51166"/>
    </mc:Fallback>
  </mc:AlternateContent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1-Halogenation 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2"/>
            <a:ext cx="8229599" cy="4608511"/>
          </a:xfrm>
        </p:spPr>
      </p:pic>
    </p:spTree>
    <p:extLst>
      <p:ext uri="{BB962C8B-B14F-4D97-AF65-F5344CB8AC3E}">
        <p14:creationId xmlns:p14="http://schemas.microsoft.com/office/powerpoint/2010/main" val="45867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26"/>
    </mc:Choice>
    <mc:Fallback xmlns="">
      <p:transition spd="slow" advTm="54526"/>
    </mc:Fallback>
  </mc:AlternateContent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343</Words>
  <Application>Microsoft Office PowerPoint</Application>
  <PresentationFormat>عرض على الشاشة (4:3)</PresentationFormat>
  <Paragraphs>35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سمة Office</vt:lpstr>
      <vt:lpstr>Aromatic compounds</vt:lpstr>
      <vt:lpstr>Definition of Aromatic </vt:lpstr>
      <vt:lpstr>Naming of Aromatic Compounds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Reaction of aromatic compounds</vt:lpstr>
      <vt:lpstr>1-Halogenation </vt:lpstr>
      <vt:lpstr>عرض تقديمي في PowerPoint</vt:lpstr>
      <vt:lpstr>عرض تقديمي في PowerPoint</vt:lpstr>
      <vt:lpstr>عرض تقديمي في PowerPoint</vt:lpstr>
      <vt:lpstr>Chlorination  and Iodination</vt:lpstr>
      <vt:lpstr>2-Nitration of Benzene</vt:lpstr>
      <vt:lpstr>عرض تقديمي في PowerPoint</vt:lpstr>
      <vt:lpstr>عرض تقديمي في PowerPoint</vt:lpstr>
      <vt:lpstr>Sulfonation</vt:lpstr>
      <vt:lpstr>عرض تقديمي في PowerPoint</vt:lpstr>
      <vt:lpstr>Desulfonation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 compounds  aromatic compound contain benzene ring</dc:title>
  <dc:creator>مركز الاعتماد</dc:creator>
  <cp:lastModifiedBy>DR.Ahmed Saker 2O14</cp:lastModifiedBy>
  <cp:revision>55</cp:revision>
  <dcterms:created xsi:type="dcterms:W3CDTF">2014-11-14T06:05:35Z</dcterms:created>
  <dcterms:modified xsi:type="dcterms:W3CDTF">2022-01-04T17:42:14Z</dcterms:modified>
</cp:coreProperties>
</file>